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5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FBDA-EB4B-40F8-979B-276BDB91491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6602-1ADE-4F1F-8A09-D30300D7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0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FBDA-EB4B-40F8-979B-276BDB91491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6602-1ADE-4F1F-8A09-D30300D7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FBDA-EB4B-40F8-979B-276BDB91491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6602-1ADE-4F1F-8A09-D30300D7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5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FBDA-EB4B-40F8-979B-276BDB91491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6602-1ADE-4F1F-8A09-D30300D7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3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FBDA-EB4B-40F8-979B-276BDB91491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6602-1ADE-4F1F-8A09-D30300D7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FBDA-EB4B-40F8-979B-276BDB91491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6602-1ADE-4F1F-8A09-D30300D7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1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FBDA-EB4B-40F8-979B-276BDB91491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6602-1ADE-4F1F-8A09-D30300D7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FBDA-EB4B-40F8-979B-276BDB91491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6602-1ADE-4F1F-8A09-D30300D7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1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FBDA-EB4B-40F8-979B-276BDB91491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6602-1ADE-4F1F-8A09-D30300D7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FBDA-EB4B-40F8-979B-276BDB91491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6602-1ADE-4F1F-8A09-D30300D7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8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FBDA-EB4B-40F8-979B-276BDB91491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6602-1ADE-4F1F-8A09-D30300D7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0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9FBDA-EB4B-40F8-979B-276BDB91491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46602-1ADE-4F1F-8A09-D30300D7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8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hisan.jasim@uobasrah.edu.i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nary.com/browse/arthropathy" TargetMode="External"/><Relationship Id="rId2" Type="http://schemas.openxmlformats.org/officeDocument/2006/relationships/hyperlink" Target="https://www.dictionary.com/browse/gastrodyni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62100" y="452438"/>
            <a:ext cx="9144000" cy="2387600"/>
          </a:xfrm>
        </p:spPr>
        <p:txBody>
          <a:bodyPr/>
          <a:lstStyle/>
          <a:p>
            <a:r>
              <a:rPr lang="en-US" altLang="en-US" sz="8000" b="1" dirty="0" smtClean="0"/>
              <a:t>W</a:t>
            </a:r>
            <a:r>
              <a:rPr lang="en-US" sz="8000" b="1" dirty="0" smtClean="0"/>
              <a:t>ord building</a:t>
            </a:r>
            <a:endParaRPr lang="en-US" altLang="en-US" b="1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1400" b="1" dirty="0" smtClean="0"/>
              <a:t>Dr. Hassan A-</a:t>
            </a:r>
            <a:r>
              <a:rPr lang="en-US" altLang="en-US" sz="1400" b="1" dirty="0" err="1" smtClean="0"/>
              <a:t>Tameemi</a:t>
            </a:r>
            <a:endParaRPr lang="en-US" altLang="en-US" sz="1400" b="1" dirty="0" smtClean="0"/>
          </a:p>
          <a:p>
            <a:pPr eaLnBrk="1" hangingPunct="1"/>
            <a:r>
              <a:rPr lang="en-US" altLang="en-US" sz="1400" b="1" dirty="0" smtClean="0"/>
              <a:t>PhD microbial biology</a:t>
            </a:r>
          </a:p>
          <a:p>
            <a:pPr eaLnBrk="1" hangingPunct="1"/>
            <a:r>
              <a:rPr lang="en-US" altLang="en-US" sz="1400" b="1" dirty="0" smtClean="0"/>
              <a:t>Microbiology Dept.</a:t>
            </a:r>
          </a:p>
          <a:p>
            <a:pPr eaLnBrk="1" hangingPunct="1"/>
            <a:r>
              <a:rPr lang="en-US" altLang="en-US" sz="1400" b="1" dirty="0" smtClean="0"/>
              <a:t>Mobile: 07833216662</a:t>
            </a:r>
          </a:p>
          <a:p>
            <a:pPr eaLnBrk="1" hangingPunct="1"/>
            <a:r>
              <a:rPr lang="en-US" altLang="en-US" sz="1400" b="1" dirty="0" smtClean="0"/>
              <a:t>Email: </a:t>
            </a:r>
            <a:r>
              <a:rPr lang="en-US" altLang="en-US" sz="1400" b="1" dirty="0" smtClean="0">
                <a:hlinkClick r:id="rId2"/>
              </a:rPr>
              <a:t>hisan.jasim@uobasrah.edu.iq</a:t>
            </a:r>
            <a:endParaRPr lang="en-US" altLang="en-US" sz="1400" b="1" dirty="0" smtClean="0"/>
          </a:p>
          <a:p>
            <a:pPr eaLnBrk="1" hangingPunct="1"/>
            <a:r>
              <a:rPr lang="en-US" altLang="en-US" sz="1400" b="1" dirty="0" smtClean="0"/>
              <a:t>30-1-2022 </a:t>
            </a:r>
          </a:p>
          <a:p>
            <a:pPr eaLnBrk="1" hangingPunct="1"/>
            <a:endParaRPr lang="en-US" altLang="en-US" sz="1400" b="1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25" y="64611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94951" y="2995855"/>
            <a:ext cx="2678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English Language -1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89"/>
      </p:ext>
    </p:extLst>
  </p:cSld>
  <p:clrMapOvr>
    <a:masterClrMapping/>
  </p:clrMapOvr>
  <p:transition spd="slow" advTm="5690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4" y="-62258"/>
            <a:ext cx="10515600" cy="1325563"/>
          </a:xfrm>
        </p:spPr>
        <p:txBody>
          <a:bodyPr/>
          <a:lstStyle/>
          <a:p>
            <a:r>
              <a:rPr lang="en-US" b="1" dirty="0" smtClean="0"/>
              <a:t>Combining vowel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580" t="26305" r="24551" b="12464"/>
          <a:stretch/>
        </p:blipFill>
        <p:spPr>
          <a:xfrm>
            <a:off x="159026" y="961447"/>
            <a:ext cx="11529392" cy="58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medical terminology will help the student to </a:t>
            </a:r>
            <a:r>
              <a:rPr lang="en-US" dirty="0" smtClean="0"/>
              <a:t>understand medical </a:t>
            </a:r>
            <a:r>
              <a:rPr lang="en-US" dirty="0" smtClean="0"/>
              <a:t>terms.</a:t>
            </a:r>
          </a:p>
          <a:p>
            <a:r>
              <a:rPr lang="en-US" dirty="0" smtClean="0"/>
              <a:t>Medical word origins are usually from the Greek and Latin languages.</a:t>
            </a:r>
          </a:p>
          <a:p>
            <a:r>
              <a:rPr lang="en-US" dirty="0" smtClean="0"/>
              <a:t>One can determine the literal meaning of an unfamiliar term by knowing the </a:t>
            </a:r>
            <a:r>
              <a:rPr lang="en-US" u="sng" dirty="0" smtClean="0"/>
              <a:t>meaning of the word parts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system is called word building.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9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4 Parts of Medical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Most </a:t>
            </a:r>
            <a:r>
              <a:rPr lang="en-US" dirty="0"/>
              <a:t>medical terms are made up of four parts:</a:t>
            </a:r>
          </a:p>
          <a:p>
            <a:pPr lvl="0" fontAlgn="base"/>
            <a:r>
              <a:rPr lang="en-US" b="1" dirty="0"/>
              <a:t>Root</a:t>
            </a:r>
            <a:r>
              <a:rPr lang="en-US" dirty="0"/>
              <a:t>: the main part of the word that typically comes from a Greek or Latin word meaning a certain body part</a:t>
            </a:r>
          </a:p>
          <a:p>
            <a:pPr lvl="0" fontAlgn="base"/>
            <a:r>
              <a:rPr lang="en-US" b="1" dirty="0"/>
              <a:t>Prefix: </a:t>
            </a:r>
            <a:r>
              <a:rPr lang="en-US" dirty="0"/>
              <a:t>comes before the root word or words that modifies the meaning, </a:t>
            </a:r>
            <a:endParaRPr lang="en-US" dirty="0" smtClean="0"/>
          </a:p>
          <a:p>
            <a:pPr lvl="0" fontAlgn="base"/>
            <a:r>
              <a:rPr lang="en-US" b="1" dirty="0" smtClean="0"/>
              <a:t>Suffix</a:t>
            </a:r>
            <a:r>
              <a:rPr lang="en-US" b="1" dirty="0"/>
              <a:t>: </a:t>
            </a:r>
            <a:r>
              <a:rPr lang="en-US" dirty="0"/>
              <a:t>comes after the root word or words to give important meaning to the root</a:t>
            </a:r>
          </a:p>
          <a:p>
            <a:pPr lvl="0" fontAlgn="base"/>
            <a:r>
              <a:rPr lang="en-US" b="1" dirty="0"/>
              <a:t>Combining vowel</a:t>
            </a:r>
            <a:r>
              <a:rPr lang="en-US" dirty="0"/>
              <a:t>: links two root words or a root word and a suffix sort of like “and” in a sentence (typically the letter O or the letter 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2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tabLst>
                <a:tab pos="457200" algn="l"/>
              </a:tabLst>
            </a:pP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Veterinary Root Words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870816"/>
              </p:ext>
            </p:extLst>
          </p:nvPr>
        </p:nvGraphicFramePr>
        <p:xfrm>
          <a:off x="904459" y="1958005"/>
          <a:ext cx="9576351" cy="498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1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4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768">
                <a:tc>
                  <a:txBody>
                    <a:bodyPr/>
                    <a:lstStyle/>
                    <a:p>
                      <a:pPr marL="22860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Root / meaning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Example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0" marR="0" lvl="0" indent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Cardi</a:t>
                      </a:r>
                      <a:r>
                        <a:rPr lang="en-US" sz="1800" dirty="0">
                          <a:effectLst/>
                        </a:rPr>
                        <a:t> ~ heart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Cardiac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Cerebr</a:t>
                      </a:r>
                      <a:r>
                        <a:rPr lang="en-US" sz="1800" dirty="0">
                          <a:effectLst/>
                        </a:rPr>
                        <a:t> ~ brain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Cerebrum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Cyst ~ bladder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Cystic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Derm</a:t>
                      </a:r>
                      <a:r>
                        <a:rPr lang="en-US" sz="1800" dirty="0">
                          <a:effectLst/>
                        </a:rPr>
                        <a:t>(at) ~ skin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Dermatology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Enter ~ intestines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Enteric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Gastr ~ stomach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Gastric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Hemat ~ blood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Hematoma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Hepat ~ liver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Hepatic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Leuk ~ white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Leukocytes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855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Myelon</a:t>
                      </a:r>
                      <a:r>
                        <a:rPr lang="en-US" sz="1800" dirty="0">
                          <a:effectLst/>
                        </a:rPr>
                        <a:t> ~ bone marrow, (Anatomy) the spinal cord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Myelonal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Necr ~ death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Necrosis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Nephr ~ kidney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Nephrotic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Pneum (on / at) ~ lung, air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Pneumonia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Thromb ~ clot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Thrombosis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marL="228600" marR="0" lvl="0" indent="-2286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Thorac ~ chest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Thoracic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06118" y="1552571"/>
            <a:ext cx="10156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Here are some of the root words that cover many of the major body parts.</a:t>
            </a:r>
            <a:r>
              <a:rPr kumimoji="0" lang="en-US" alt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1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98" t="35000" r="25082" b="14203"/>
          <a:stretch/>
        </p:blipFill>
        <p:spPr>
          <a:xfrm>
            <a:off x="337931" y="138918"/>
            <a:ext cx="11672483" cy="66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Medical Prefixes (a few examples)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10524"/>
              </p:ext>
            </p:extLst>
          </p:nvPr>
        </p:nvGraphicFramePr>
        <p:xfrm>
          <a:off x="786699" y="2452792"/>
          <a:ext cx="9440665" cy="2641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4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marR="0" fontAlgn="base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Medical Prefixes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Anti / contra ~ against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Antibiotic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Dys</a:t>
                      </a:r>
                      <a:r>
                        <a:rPr lang="en-US" sz="1800" dirty="0">
                          <a:effectLst/>
                        </a:rPr>
                        <a:t> ~ difficult, labored, painful, abnormal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Dysfunction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Extra ~ outside, beyond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Extra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Hyper ~ above, beyond, excessive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Hypertension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Hypo ~ under, deficient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Hypotension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Meta ~ after, beyond, change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</a:rPr>
                        <a:t>Metacarpal </a:t>
                      </a:r>
                      <a:r>
                        <a:rPr lang="en-US" sz="1800" dirty="0">
                          <a:effectLst/>
                        </a:rPr>
                        <a:t>bones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Multi ~ many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23080" y="1384870"/>
            <a:ext cx="547444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Bef>
                <a:spcPts val="960"/>
              </a:spcBef>
            </a:pPr>
            <a:r>
              <a:rPr lang="en-US" dirty="0"/>
              <a:t>Think of prefixes as giving you context for the root word: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3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11" t="24348" r="25734" b="5725"/>
          <a:stretch/>
        </p:blipFill>
        <p:spPr>
          <a:xfrm>
            <a:off x="520757" y="480267"/>
            <a:ext cx="11050707" cy="60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4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Medical Suffixes (a few examples)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017169"/>
              </p:ext>
            </p:extLst>
          </p:nvPr>
        </p:nvGraphicFramePr>
        <p:xfrm>
          <a:off x="1028700" y="2036180"/>
          <a:ext cx="10386389" cy="4856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8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3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378">
                <a:tc>
                  <a:txBody>
                    <a:bodyPr/>
                    <a:lstStyle/>
                    <a:p>
                      <a:pPr marL="228600" marR="0" fontAlgn="base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Medical Suffixes (a few examples)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378">
                <a:tc>
                  <a:txBody>
                    <a:bodyPr/>
                    <a:lstStyle/>
                    <a:p>
                      <a:pPr marL="457200" marR="0" fontAlgn="base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Ectomy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~ cut out (like surgical removal of something)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Splen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ectomy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378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Ia ~ disease or abnormal state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tachycardia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378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Ites / itis ~ inflammation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Otitis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Lysis ~ loosening, dissolution, separating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Lysis buffer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378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Megaly ~ enlargement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Hepatomegaly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Odynia ~ pain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u="sng" dirty="0" err="1">
                          <a:effectLst/>
                          <a:hlinkClick r:id="rId2"/>
                        </a:rPr>
                        <a:t>gastrodynia</a:t>
                      </a:r>
                      <a:r>
                        <a:rPr lang="en-US" sz="1800" dirty="0">
                          <a:effectLst/>
                        </a:rPr>
                        <a:t>, meaning “stomach ache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378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Pathy ~ disease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 err="1">
                          <a:effectLst/>
                          <a:hlinkClick r:id="rId3"/>
                        </a:rPr>
                        <a:t>arthropathy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378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Ptosis ~ dropping, sagging, prolapse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nephroptosis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378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Rrhea ~ discharge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Diarrhea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378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Scopy / scopic ~ to examine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Laparoscopic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378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Sepsis ~ infection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Antiseptic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378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Stasis ~ control, stop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Blood circulation stasis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199" y="1690688"/>
            <a:ext cx="1057689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960"/>
              </a:spcBef>
            </a:pPr>
            <a:r>
              <a:rPr lang="en-US" dirty="0" smtClean="0">
                <a:effectLst/>
              </a:rPr>
              <a:t>Think of suffixes as completing the root word by giving it additional meaning.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4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56" t="24493" r="25204" b="6304"/>
          <a:stretch/>
        </p:blipFill>
        <p:spPr>
          <a:xfrm>
            <a:off x="233568" y="151557"/>
            <a:ext cx="11958432" cy="65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46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385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Office Theme</vt:lpstr>
      <vt:lpstr>Word building</vt:lpstr>
      <vt:lpstr>PowerPoint Presentation</vt:lpstr>
      <vt:lpstr>The 4 Parts of Medical Words</vt:lpstr>
      <vt:lpstr>Veterinary Root Words</vt:lpstr>
      <vt:lpstr>PowerPoint Presentation</vt:lpstr>
      <vt:lpstr>Medical Prefixes (a few examples)</vt:lpstr>
      <vt:lpstr>PowerPoint Presentation</vt:lpstr>
      <vt:lpstr>Medical Suffixes (a few examples)</vt:lpstr>
      <vt:lpstr>PowerPoint Presentation</vt:lpstr>
      <vt:lpstr>Combining vowel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building</dc:title>
  <dc:creator>Microsoft account</dc:creator>
  <cp:lastModifiedBy>Hassan Al-Tameemi</cp:lastModifiedBy>
  <cp:revision>9</cp:revision>
  <dcterms:created xsi:type="dcterms:W3CDTF">2022-01-30T07:23:19Z</dcterms:created>
  <dcterms:modified xsi:type="dcterms:W3CDTF">2022-12-20T05:36:29Z</dcterms:modified>
</cp:coreProperties>
</file>